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7.xml" ContentType="application/vnd.openxmlformats-officedocument.presentationml.notesSlide+xml"/>
  <Override PartName="/ppt/tags/tag32.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6"/>
  </p:notesMasterIdLst>
  <p:handoutMasterIdLst>
    <p:handoutMasterId r:id="rId17"/>
  </p:handoutMasterIdLst>
  <p:sldIdLst>
    <p:sldId id="341" r:id="rId5"/>
    <p:sldId id="441" r:id="rId6"/>
    <p:sldId id="442" r:id="rId7"/>
    <p:sldId id="443" r:id="rId8"/>
    <p:sldId id="444" r:id="rId9"/>
    <p:sldId id="445" r:id="rId10"/>
    <p:sldId id="446" r:id="rId11"/>
    <p:sldId id="437" r:id="rId12"/>
    <p:sldId id="438" r:id="rId13"/>
    <p:sldId id="439" r:id="rId14"/>
    <p:sldId id="440" r:id="rId15"/>
  </p:sldIdLst>
  <p:sldSz cx="12192000" cy="6858000"/>
  <p:notesSz cx="7315200" cy="9601200"/>
  <p:custDataLst>
    <p:tags r:id="rId1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3" autoAdjust="0"/>
    <p:restoredTop sz="94031" autoAdjust="0"/>
  </p:normalViewPr>
  <p:slideViewPr>
    <p:cSldViewPr snapToGrid="0" showGuides="1">
      <p:cViewPr varScale="1">
        <p:scale>
          <a:sx n="193" d="100"/>
          <a:sy n="193" d="100"/>
        </p:scale>
        <p:origin x="744" y="208"/>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gs" Target="tags/tag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Begrüßung &amp; Zusammenfassung der bisherigen Erkenntnisse</a:t>
            </a:r>
          </a:p>
          <a:p>
            <a:r>
              <a:rPr lang="de-DE" dirty="0"/>
              <a:t>Rückblick auf offene Fragen aus dem letzten Workshop</a:t>
            </a:r>
          </a:p>
          <a:p>
            <a:r>
              <a:rPr lang="de-DE" dirty="0"/>
              <a:t>Vorstellung der heutigen Agenda</a:t>
            </a: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AD319-C3B3-9CED-A8AF-582BD4D379AD}"/>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17BC1B1-44E1-402E-7920-22E09661B0C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9437F4B-028C-1ABC-FEE4-0DA6F509A5D0}"/>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Review der durchgeführten Tests (Unit-, Integration-, End-</a:t>
            </a:r>
            <a:r>
              <a:rPr lang="de-DE" b="0" dirty="0" err="1">
                <a:solidFill>
                  <a:srgbClr val="FF9B5E"/>
                </a:solidFill>
                <a:effectLst/>
                <a:latin typeface="Menlo" panose="020B0609030804020204" pitchFamily="49" charset="0"/>
              </a:rPr>
              <a:t>to</a:t>
            </a:r>
            <a:r>
              <a:rPr lang="de-DE" b="0" dirty="0">
                <a:solidFill>
                  <a:srgbClr val="FF9B5E"/>
                </a:solidFill>
                <a:effectLst/>
                <a:latin typeface="Menlo" panose="020B0609030804020204" pitchFamily="49" charset="0"/>
              </a:rPr>
              <a:t>-End-Tests)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Status der Fehlerbehebungen &amp; </a:t>
            </a:r>
            <a:r>
              <a:rPr lang="de-DE" b="0" dirty="0" err="1">
                <a:solidFill>
                  <a:srgbClr val="FF9B5E"/>
                </a:solidFill>
                <a:effectLst/>
                <a:latin typeface="Menlo" panose="020B0609030804020204" pitchFamily="49" charset="0"/>
              </a:rPr>
              <a:t>Retests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Offene Probleme &amp; Priorisierung der letzten Fixes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Dokumentation der finalen Testergebnisse</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2AA82C10-2657-9A02-8801-E2878D7A8AB8}"/>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97054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1C92A-0787-6B0D-642C-34B2BAAB24E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1CD3E92-CC24-50DA-4405-830EBD757A8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75A7905-CBFC-3951-82A9-AD0D5642C58A}"/>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Überprüfung der Go-Live-Kriterien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Letzte Anpassungen an Systemkonfiguration &amp; Benutzerrechte</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Test von Datenflüssen &amp; Schnittstellen in der Produktionsumgebung</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Endgültige User Acceptance Tests (UAT) mit Fachbereich</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E1D9FDD9-BF7B-DC03-3EE3-98A562AF5C80}"/>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3631823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9C4B5-8BFF-5F58-52B2-F0EC669CA82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F26C9DF-09BC-170F-6647-01E2D72D6BC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87822C8-E070-A1B7-DADE-E418592CB326}"/>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Go-Live-Zeitplan &amp; </a:t>
            </a:r>
            <a:r>
              <a:rPr lang="de-DE" b="0" dirty="0" err="1">
                <a:solidFill>
                  <a:srgbClr val="FF9B5E"/>
                </a:solidFill>
                <a:effectLst/>
                <a:latin typeface="Menlo" panose="020B0609030804020204" pitchFamily="49" charset="0"/>
              </a:rPr>
              <a:t>Cutover</a:t>
            </a:r>
            <a:r>
              <a:rPr lang="de-DE" b="0" dirty="0">
                <a:solidFill>
                  <a:srgbClr val="FF9B5E"/>
                </a:solidFill>
                <a:effectLst/>
                <a:latin typeface="Menlo" panose="020B0609030804020204" pitchFamily="49" charset="0"/>
              </a:rPr>
              <a:t>-Strategie</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Abstimmung mit IT, Steuer &amp; Fachbereichen für den Produktivstart</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Planung des </a:t>
            </a:r>
            <a:r>
              <a:rPr lang="de-DE" b="0" dirty="0" err="1">
                <a:solidFill>
                  <a:srgbClr val="FF9B5E"/>
                </a:solidFill>
                <a:effectLst/>
                <a:latin typeface="Menlo" panose="020B0609030804020204" pitchFamily="49" charset="0"/>
              </a:rPr>
              <a:t>Hypercare</a:t>
            </a:r>
            <a:r>
              <a:rPr lang="de-DE" b="0" dirty="0">
                <a:solidFill>
                  <a:srgbClr val="FF9B5E"/>
                </a:solidFill>
                <a:effectLst/>
                <a:latin typeface="Menlo" panose="020B0609030804020204" pitchFamily="49" charset="0"/>
              </a:rPr>
              <a:t>-Supports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Verantwortlichkeiten für den Go-Live-Tag festlegen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534A219F-6EA3-4DB7-D070-E3DDBEE0D8D4}"/>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423360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E3B53-ABD2-2488-4EAF-F8E9B2C5B9B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3906520-B962-1281-A3DD-B1D0BB8A1894}"/>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6CD86B-5670-9B80-4654-8EB6223E5969}"/>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Offene Themen oder Risiken noch einmal prüfen</a:t>
            </a:r>
          </a:p>
          <a:p>
            <a:pPr>
              <a:lnSpc>
                <a:spcPts val="1350"/>
              </a:lnSpc>
            </a:pPr>
            <a:r>
              <a:rPr lang="de-DE" b="0" dirty="0">
                <a:solidFill>
                  <a:srgbClr val="EAF2F1"/>
                </a:solidFill>
                <a:effectLst/>
                <a:latin typeface="Menlo" panose="020B0609030804020204" pitchFamily="49" charset="0"/>
              </a:rPr>
              <a:t>✅ Verantwortlichkeiten für finale Maßnahmen klären</a:t>
            </a:r>
          </a:p>
          <a:p>
            <a:pPr>
              <a:lnSpc>
                <a:spcPts val="1350"/>
              </a:lnSpc>
            </a:pPr>
            <a:r>
              <a:rPr lang="de-DE" b="0" dirty="0">
                <a:solidFill>
                  <a:srgbClr val="EAF2F1"/>
                </a:solidFill>
                <a:effectLst/>
                <a:latin typeface="Menlo" panose="020B0609030804020204" pitchFamily="49" charset="0"/>
              </a:rPr>
              <a:t>✅ Nächster Meilenstein: Go-Live-Tag planen &amp; Notfallstrategie finalisieren</a:t>
            </a:r>
          </a:p>
        </p:txBody>
      </p:sp>
      <p:sp>
        <p:nvSpPr>
          <p:cNvPr id="4" name="Foliennummernplatzhalter 3">
            <a:extLst>
              <a:ext uri="{FF2B5EF4-FFF2-40B4-BE49-F238E27FC236}">
                <a16:creationId xmlns:a16="http://schemas.microsoft.com/office/drawing/2014/main" id="{038366AC-508A-9381-9210-8933357FD79E}"/>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401883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de-DE" sz="800" dirty="0"/>
              <a:t>Testergebnisse &amp; Go-Live Vorbereitung</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31.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hyperlink" Target="http://www.deloitte.com/de" TargetMode="Externa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9.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tags" Target="../tags/tag30.xml"/><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de-DE" dirty="0"/>
              <a:t>Testergebnisse &amp; Go-Live Vorbereitung</a:t>
            </a:r>
            <a:r>
              <a:rPr lang="en-US" dirty="0"/>
              <a:t>, </a:t>
            </a:r>
            <a:r>
              <a:rPr lang="en-US" dirty="0" err="1"/>
              <a:t>xx.xx.xxxx</a:t>
            </a:r>
            <a:r>
              <a:rPr lang="en-US" dirty="0"/>
              <a:t> </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8124567"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Review der Testergebnisse (0:15 - 1:00 Uhr)</a:t>
            </a:r>
          </a:p>
          <a:p>
            <a:r>
              <a:rPr lang="de-DE" dirty="0"/>
              <a:t>Go-Live-Checkliste &amp; Systemabnahme (1:00 - 1:45 Uhr)</a:t>
            </a:r>
          </a:p>
          <a:p>
            <a:r>
              <a:rPr lang="de-DE" dirty="0"/>
              <a:t>Pause (1:45 - 2:00 Uhr)</a:t>
            </a:r>
          </a:p>
          <a:p>
            <a:r>
              <a:rPr lang="de-DE" dirty="0"/>
              <a:t>Planung des Go-Live-Prozesses (2:00 - 2:30 Uhr)</a:t>
            </a:r>
          </a:p>
          <a:p>
            <a:r>
              <a:rPr lang="de-DE" dirty="0"/>
              <a:t>Abschluss &amp; Nächste Schritte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Überblick über den aktuellen Status der Tests &amp; letzte Schritte für den Go-Live</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Testergebnisse &amp; Go-Live-Vorbereitung</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Letzte Prüfung der Testergebnisse</a:t>
            </a:r>
            <a:br>
              <a:rPr lang="de-DE" dirty="0"/>
            </a:br>
            <a:r>
              <a:rPr lang="de-DE" dirty="0"/>
              <a:t>✅ Sicherstellen der Go-Live-Bereitschaft</a:t>
            </a:r>
            <a:br>
              <a:rPr lang="de-DE" dirty="0"/>
            </a:br>
            <a:r>
              <a:rPr lang="de-DE" dirty="0"/>
              <a:t>✅ Planung der finalen Umsetzungsmaßnahmen</a:t>
            </a:r>
          </a:p>
          <a:p>
            <a:r>
              <a:rPr lang="de-DE" b="1" dirty="0"/>
              <a:t>Agenda:</a:t>
            </a:r>
          </a:p>
          <a:p>
            <a:r>
              <a:rPr lang="de-DE" dirty="0"/>
              <a:t>🔹 Begrüßung &amp; Zielsetzung</a:t>
            </a:r>
            <a:br>
              <a:rPr lang="de-DE" dirty="0"/>
            </a:br>
            <a:r>
              <a:rPr lang="de-DE" dirty="0"/>
              <a:t>🔹 Review der Testergebnisse</a:t>
            </a:r>
            <a:br>
              <a:rPr lang="de-DE" dirty="0"/>
            </a:br>
            <a:r>
              <a:rPr lang="de-DE" dirty="0"/>
              <a:t>🔹 Go-Live-Checkliste &amp; Systemabnahme</a:t>
            </a:r>
            <a:br>
              <a:rPr lang="de-DE" dirty="0"/>
            </a:br>
            <a:r>
              <a:rPr lang="de-DE" dirty="0"/>
              <a:t>🔹 Planung des Go-Live-Prozesses</a:t>
            </a:r>
            <a:br>
              <a:rPr lang="de-DE" dirty="0"/>
            </a:br>
            <a:r>
              <a:rPr lang="de-DE" dirty="0"/>
              <a:t>🔹 Abschluss &amp; Nächste Schritte</a:t>
            </a:r>
          </a:p>
          <a:p>
            <a:r>
              <a:rPr lang="de-DE" dirty="0"/>
              <a:t>🔍 </a:t>
            </a:r>
            <a:r>
              <a:rPr lang="de-DE" b="1" dirty="0"/>
              <a:t>Frage an die Teilnehmer:</a:t>
            </a:r>
            <a:r>
              <a:rPr lang="de-DE" dirty="0"/>
              <a:t> Gibt es noch offene Fragen aus den bisherigen Tests?</a:t>
            </a:r>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64FC3-216E-0CE4-1DF9-F69428E9185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CBFA422-130D-D1A5-04CD-C1779AAD6A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74A14C68-F780-A5BF-8223-F2EE608A63E7}"/>
              </a:ext>
            </a:extLst>
          </p:cNvPr>
          <p:cNvSpPr>
            <a:spLocks noGrp="1"/>
          </p:cNvSpPr>
          <p:nvPr>
            <p:ph type="body" sz="quarter" idx="13"/>
          </p:nvPr>
        </p:nvSpPr>
        <p:spPr/>
        <p:txBody>
          <a:bodyPr/>
          <a:lstStyle/>
          <a:p>
            <a:r>
              <a:rPr lang="de-DE" dirty="0"/>
              <a:t>Gemeinsame Analyse der Testergebnisse &amp; offene Punkte finalisieren</a:t>
            </a:r>
          </a:p>
        </p:txBody>
      </p:sp>
      <p:sp>
        <p:nvSpPr>
          <p:cNvPr id="2" name="Titel 1">
            <a:extLst>
              <a:ext uri="{FF2B5EF4-FFF2-40B4-BE49-F238E27FC236}">
                <a16:creationId xmlns:a16="http://schemas.microsoft.com/office/drawing/2014/main" id="{62061DB4-9C8F-98BF-8FFD-FEECA28497A7}"/>
              </a:ext>
            </a:extLst>
          </p:cNvPr>
          <p:cNvSpPr>
            <a:spLocks noGrp="1"/>
          </p:cNvSpPr>
          <p:nvPr>
            <p:ph type="title"/>
          </p:nvPr>
        </p:nvSpPr>
        <p:spPr/>
        <p:txBody>
          <a:bodyPr vert="horz" lIns="0" tIns="0" rIns="0" bIns="0" rtlCol="0" anchor="t" anchorCtr="0">
            <a:noAutofit/>
          </a:bodyPr>
          <a:lstStyle/>
          <a:p>
            <a:r>
              <a:rPr lang="de-DE" dirty="0"/>
              <a:t>2. Review der Testergebnisse (0:15 - 1:00 Uhr)</a:t>
            </a:r>
          </a:p>
        </p:txBody>
      </p:sp>
      <p:sp>
        <p:nvSpPr>
          <p:cNvPr id="6" name="Inhaltsplatzhalter 5">
            <a:extLst>
              <a:ext uri="{FF2B5EF4-FFF2-40B4-BE49-F238E27FC236}">
                <a16:creationId xmlns:a16="http://schemas.microsoft.com/office/drawing/2014/main" id="{BE1180E3-B71F-3B0A-AC34-F3568AE0190D}"/>
              </a:ext>
            </a:extLst>
          </p:cNvPr>
          <p:cNvSpPr>
            <a:spLocks noGrp="1"/>
          </p:cNvSpPr>
          <p:nvPr>
            <p:ph idx="1"/>
          </p:nvPr>
        </p:nvSpPr>
        <p:spPr/>
        <p:txBody>
          <a:bodyPr/>
          <a:lstStyle/>
          <a:p>
            <a:r>
              <a:rPr lang="de-DE" b="1" dirty="0"/>
              <a:t>Status der durchgeführten Tests</a:t>
            </a:r>
          </a:p>
          <a:p>
            <a:r>
              <a:rPr lang="de-DE" dirty="0"/>
              <a:t>✅ </a:t>
            </a:r>
            <a:r>
              <a:rPr lang="de-DE" b="1" dirty="0"/>
              <a:t>Unit-Tests:</a:t>
            </a:r>
            <a:r>
              <a:rPr lang="de-DE" dirty="0"/>
              <a:t> Prüfung einzelner Module </a:t>
            </a:r>
            <a:r>
              <a:rPr lang="de-DE" b="1" dirty="0"/>
              <a:t>(Erfolgsquote: [XX]%)</a:t>
            </a:r>
            <a:br>
              <a:rPr lang="de-DE" dirty="0"/>
            </a:br>
            <a:r>
              <a:rPr lang="de-DE" dirty="0"/>
              <a:t>✅ </a:t>
            </a:r>
            <a:r>
              <a:rPr lang="de-DE" b="1" dirty="0"/>
              <a:t>Integrationstests:</a:t>
            </a:r>
            <a:r>
              <a:rPr lang="de-DE" dirty="0"/>
              <a:t> Validierung der Schnittstellen &amp; Datenflüsse </a:t>
            </a:r>
            <a:r>
              <a:rPr lang="de-DE" b="1" dirty="0"/>
              <a:t>(Erfolgsquote: [XX]%)</a:t>
            </a:r>
            <a:br>
              <a:rPr lang="de-DE" dirty="0"/>
            </a:br>
            <a:r>
              <a:rPr lang="de-DE" dirty="0"/>
              <a:t>✅ </a:t>
            </a:r>
            <a:r>
              <a:rPr lang="de-DE" b="1" dirty="0"/>
              <a:t>End-</a:t>
            </a:r>
            <a:r>
              <a:rPr lang="de-DE" b="1" dirty="0" err="1"/>
              <a:t>to</a:t>
            </a:r>
            <a:r>
              <a:rPr lang="de-DE" b="1" dirty="0"/>
              <a:t>-End-Tests:</a:t>
            </a:r>
            <a:r>
              <a:rPr lang="de-DE" dirty="0"/>
              <a:t> Gesamtablauf der Steuerberichterstellung </a:t>
            </a:r>
            <a:r>
              <a:rPr lang="de-DE" b="1" dirty="0"/>
              <a:t>(Erfolgsquote: [XX]%)</a:t>
            </a:r>
            <a:endParaRPr lang="de-DE" dirty="0"/>
          </a:p>
          <a:p>
            <a:r>
              <a:rPr lang="de-DE" b="1" dirty="0"/>
              <a:t>Offene Punkte &amp; letzte Fehlerbehebungen</a:t>
            </a:r>
          </a:p>
          <a:p>
            <a:r>
              <a:rPr lang="de-DE" dirty="0"/>
              <a:t>📌 </a:t>
            </a:r>
            <a:r>
              <a:rPr lang="de-DE" b="1" dirty="0"/>
              <a:t>[X]</a:t>
            </a:r>
            <a:r>
              <a:rPr lang="de-DE" dirty="0"/>
              <a:t> kritische Fehler noch in Bearbeitung</a:t>
            </a:r>
            <a:br>
              <a:rPr lang="de-DE" dirty="0"/>
            </a:br>
            <a:r>
              <a:rPr lang="de-DE" dirty="0"/>
              <a:t>📌 </a:t>
            </a:r>
            <a:r>
              <a:rPr lang="de-DE" b="1" dirty="0"/>
              <a:t>[X]</a:t>
            </a:r>
            <a:r>
              <a:rPr lang="de-DE" dirty="0"/>
              <a:t> kleinere Anpassungen an Schnittstellen</a:t>
            </a:r>
            <a:br>
              <a:rPr lang="de-DE" dirty="0"/>
            </a:br>
            <a:r>
              <a:rPr lang="de-DE" dirty="0"/>
              <a:t>📌 </a:t>
            </a:r>
            <a:r>
              <a:rPr lang="de-DE" b="1" dirty="0"/>
              <a:t>[X]</a:t>
            </a:r>
            <a:r>
              <a:rPr lang="de-DE" dirty="0"/>
              <a:t> User-Feedback zu Performance &amp; Usability</a:t>
            </a:r>
          </a:p>
          <a:p>
            <a:r>
              <a:rPr lang="de-DE" dirty="0"/>
              <a:t>🔍 </a:t>
            </a:r>
            <a:r>
              <a:rPr lang="de-DE" b="1" dirty="0"/>
              <a:t>Frage an die Teilnehmer:</a:t>
            </a:r>
            <a:r>
              <a:rPr lang="de-DE" dirty="0"/>
              <a:t> Sind alle notwendigen Anpassungen vor dem Go-Live machbar?</a:t>
            </a:r>
          </a:p>
        </p:txBody>
      </p:sp>
    </p:spTree>
    <p:extLst>
      <p:ext uri="{BB962C8B-B14F-4D97-AF65-F5344CB8AC3E}">
        <p14:creationId xmlns:p14="http://schemas.microsoft.com/office/powerpoint/2010/main" val="42852993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B036E-F127-9DD9-BDCF-20963D56282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550580E-BBEF-5D86-0968-AB6E4EA752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0CBFA422-130D-D1A5-04CD-C1779AAD6A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F4EC0953-8A54-9EDE-B9DA-E0D04766E1BD}"/>
              </a:ext>
            </a:extLst>
          </p:cNvPr>
          <p:cNvSpPr>
            <a:spLocks noGrp="1"/>
          </p:cNvSpPr>
          <p:nvPr>
            <p:ph type="body" sz="quarter" idx="13"/>
          </p:nvPr>
        </p:nvSpPr>
        <p:spPr/>
        <p:txBody>
          <a:bodyPr/>
          <a:lstStyle/>
          <a:p>
            <a:r>
              <a:rPr lang="de-DE" dirty="0"/>
              <a:t>Sicherstellen, dass alle technischen &amp; fachlichen Anforderungen erfüllt sind</a:t>
            </a:r>
          </a:p>
        </p:txBody>
      </p:sp>
      <p:sp>
        <p:nvSpPr>
          <p:cNvPr id="2" name="Titel 1">
            <a:extLst>
              <a:ext uri="{FF2B5EF4-FFF2-40B4-BE49-F238E27FC236}">
                <a16:creationId xmlns:a16="http://schemas.microsoft.com/office/drawing/2014/main" id="{2A3EFAB3-51C3-8CCB-4A5A-CAD45E00A3E7}"/>
              </a:ext>
            </a:extLst>
          </p:cNvPr>
          <p:cNvSpPr>
            <a:spLocks noGrp="1"/>
          </p:cNvSpPr>
          <p:nvPr>
            <p:ph type="title"/>
          </p:nvPr>
        </p:nvSpPr>
        <p:spPr/>
        <p:txBody>
          <a:bodyPr vert="horz" lIns="0" tIns="0" rIns="0" bIns="0" rtlCol="0" anchor="t" anchorCtr="0">
            <a:noAutofit/>
          </a:bodyPr>
          <a:lstStyle/>
          <a:p>
            <a:r>
              <a:rPr lang="de-DE" dirty="0"/>
              <a:t>3. Go-Live-Checkliste &amp; Systemabnahme (1:00 - 1:45 Uhr)</a:t>
            </a:r>
          </a:p>
        </p:txBody>
      </p:sp>
      <p:sp>
        <p:nvSpPr>
          <p:cNvPr id="6" name="Inhaltsplatzhalter 5">
            <a:extLst>
              <a:ext uri="{FF2B5EF4-FFF2-40B4-BE49-F238E27FC236}">
                <a16:creationId xmlns:a16="http://schemas.microsoft.com/office/drawing/2014/main" id="{F12F5D23-EEAC-C027-3892-F03D8891BDB7}"/>
              </a:ext>
            </a:extLst>
          </p:cNvPr>
          <p:cNvSpPr>
            <a:spLocks noGrp="1"/>
          </p:cNvSpPr>
          <p:nvPr>
            <p:ph idx="1"/>
          </p:nvPr>
        </p:nvSpPr>
        <p:spPr/>
        <p:txBody>
          <a:bodyPr/>
          <a:lstStyle/>
          <a:p>
            <a:r>
              <a:rPr lang="de-DE" b="1" dirty="0"/>
              <a:t>Technische Abnahme</a:t>
            </a:r>
          </a:p>
          <a:p>
            <a:r>
              <a:rPr lang="de-DE" dirty="0"/>
              <a:t>✅ Alle Schnittstellen erfolgreich getestet</a:t>
            </a:r>
            <a:br>
              <a:rPr lang="de-DE" dirty="0"/>
            </a:br>
            <a:r>
              <a:rPr lang="de-DE" dirty="0"/>
              <a:t>✅ Datenkonsistenz in der Produktivumgebung geprüft</a:t>
            </a:r>
            <a:br>
              <a:rPr lang="de-DE" dirty="0"/>
            </a:br>
            <a:r>
              <a:rPr lang="de-DE" dirty="0"/>
              <a:t>✅ Benutzerrechte &amp; Zugriffskontrollen konfiguriert</a:t>
            </a:r>
          </a:p>
          <a:p>
            <a:r>
              <a:rPr lang="de-DE" b="1" dirty="0"/>
              <a:t>Fachliche Abnahme (User Acceptance Test)</a:t>
            </a:r>
          </a:p>
          <a:p>
            <a:r>
              <a:rPr lang="de-DE" dirty="0"/>
              <a:t>✅ Validierung der Berichte durch Steuer &amp; Controlling</a:t>
            </a:r>
            <a:br>
              <a:rPr lang="de-DE" dirty="0"/>
            </a:br>
            <a:r>
              <a:rPr lang="de-DE" dirty="0"/>
              <a:t>✅ Letzte Anpassungen an </a:t>
            </a:r>
            <a:r>
              <a:rPr lang="de-DE" b="1" dirty="0" err="1"/>
              <a:t>CbCR</a:t>
            </a:r>
            <a:r>
              <a:rPr lang="de-DE" b="1" dirty="0"/>
              <a:t> / Pillar 2 / E-Bilanz</a:t>
            </a:r>
            <a:r>
              <a:rPr lang="de-DE" dirty="0"/>
              <a:t> abgeschlossen</a:t>
            </a:r>
            <a:br>
              <a:rPr lang="de-DE" dirty="0"/>
            </a:br>
            <a:r>
              <a:rPr lang="de-DE" dirty="0"/>
              <a:t>✅ Fachbereich gibt finale Freigabe für das System</a:t>
            </a:r>
          </a:p>
          <a:p>
            <a:r>
              <a:rPr lang="de-DE" dirty="0"/>
              <a:t>🔍 </a:t>
            </a:r>
            <a:r>
              <a:rPr lang="de-DE" b="1" dirty="0"/>
              <a:t>Frage an die Teilnehmer:</a:t>
            </a:r>
            <a:r>
              <a:rPr lang="de-DE" dirty="0"/>
              <a:t> Gibt es noch Hindernisse, die den Go-Live verzögern könnten?</a:t>
            </a:r>
          </a:p>
        </p:txBody>
      </p:sp>
    </p:spTree>
    <p:extLst>
      <p:ext uri="{BB962C8B-B14F-4D97-AF65-F5344CB8AC3E}">
        <p14:creationId xmlns:p14="http://schemas.microsoft.com/office/powerpoint/2010/main" val="42907077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4666A-4C84-2D4F-3BC2-A07525D8E86B}"/>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32C9CE0-ED86-EEF1-CA26-102BAB82E27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5550580E-BBEF-5D86-0968-AB6E4EA752B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1EA1AEC2-8913-5BB4-BBEC-471162B341E9}"/>
              </a:ext>
            </a:extLst>
          </p:cNvPr>
          <p:cNvSpPr>
            <a:spLocks noGrp="1"/>
          </p:cNvSpPr>
          <p:nvPr>
            <p:ph type="body" sz="quarter" idx="13"/>
          </p:nvPr>
        </p:nvSpPr>
        <p:spPr/>
        <p:txBody>
          <a:bodyPr/>
          <a:lstStyle/>
          <a:p>
            <a:r>
              <a:rPr lang="de-DE" dirty="0"/>
              <a:t>Finaler Feinschliff &amp; Strategie für den Live-Betrieb</a:t>
            </a:r>
          </a:p>
        </p:txBody>
      </p:sp>
      <p:sp>
        <p:nvSpPr>
          <p:cNvPr id="2" name="Titel 1">
            <a:extLst>
              <a:ext uri="{FF2B5EF4-FFF2-40B4-BE49-F238E27FC236}">
                <a16:creationId xmlns:a16="http://schemas.microsoft.com/office/drawing/2014/main" id="{B8782393-F7FC-7C14-814E-BFF990AF09DA}"/>
              </a:ext>
            </a:extLst>
          </p:cNvPr>
          <p:cNvSpPr>
            <a:spLocks noGrp="1"/>
          </p:cNvSpPr>
          <p:nvPr>
            <p:ph type="title"/>
          </p:nvPr>
        </p:nvSpPr>
        <p:spPr/>
        <p:txBody>
          <a:bodyPr vert="horz" lIns="0" tIns="0" rIns="0" bIns="0" rtlCol="0" anchor="t" anchorCtr="0">
            <a:noAutofit/>
          </a:bodyPr>
          <a:lstStyle/>
          <a:p>
            <a:r>
              <a:rPr lang="de-DE" dirty="0"/>
              <a:t>4. Planung des Go-Live-Prozesses (2:00 - 2:30 Uhr)</a:t>
            </a:r>
          </a:p>
        </p:txBody>
      </p:sp>
      <p:sp>
        <p:nvSpPr>
          <p:cNvPr id="6" name="Inhaltsplatzhalter 5">
            <a:extLst>
              <a:ext uri="{FF2B5EF4-FFF2-40B4-BE49-F238E27FC236}">
                <a16:creationId xmlns:a16="http://schemas.microsoft.com/office/drawing/2014/main" id="{953A89F1-9F74-721F-D048-7421DCEBA8DB}"/>
              </a:ext>
            </a:extLst>
          </p:cNvPr>
          <p:cNvSpPr>
            <a:spLocks noGrp="1"/>
          </p:cNvSpPr>
          <p:nvPr>
            <p:ph idx="1"/>
          </p:nvPr>
        </p:nvSpPr>
        <p:spPr/>
        <p:txBody>
          <a:bodyPr/>
          <a:lstStyle/>
          <a:p>
            <a:r>
              <a:rPr lang="de-DE" b="1" dirty="0"/>
              <a:t>Go-Live-Zeitplan &amp; Verantwortlichkeiten</a:t>
            </a:r>
          </a:p>
          <a:p>
            <a:r>
              <a:rPr lang="de-DE" dirty="0"/>
              <a:t>📌 </a:t>
            </a:r>
            <a:r>
              <a:rPr lang="de-DE" b="1" dirty="0"/>
              <a:t>Go-Live-Termin:</a:t>
            </a:r>
            <a:r>
              <a:rPr lang="de-DE" dirty="0"/>
              <a:t> [Einfügen]</a:t>
            </a:r>
            <a:br>
              <a:rPr lang="de-DE" dirty="0"/>
            </a:br>
            <a:r>
              <a:rPr lang="de-DE" dirty="0"/>
              <a:t>📌 </a:t>
            </a:r>
            <a:r>
              <a:rPr lang="de-DE" b="1" dirty="0"/>
              <a:t>Letzte Tests &amp; Endabnahmen:</a:t>
            </a:r>
            <a:r>
              <a:rPr lang="de-DE" dirty="0"/>
              <a:t> [Datum]</a:t>
            </a:r>
            <a:br>
              <a:rPr lang="de-DE" dirty="0"/>
            </a:br>
            <a:r>
              <a:rPr lang="de-DE" dirty="0"/>
              <a:t>📌 </a:t>
            </a:r>
            <a:r>
              <a:rPr lang="de-DE" b="1" dirty="0"/>
              <a:t>Technisches </a:t>
            </a:r>
            <a:r>
              <a:rPr lang="de-DE" b="1" dirty="0" err="1"/>
              <a:t>Deployment</a:t>
            </a:r>
            <a:r>
              <a:rPr lang="de-DE" b="1" dirty="0"/>
              <a:t> &amp; </a:t>
            </a:r>
            <a:r>
              <a:rPr lang="de-DE" b="1" dirty="0" err="1"/>
              <a:t>Cutover</a:t>
            </a:r>
            <a:r>
              <a:rPr lang="de-DE" b="1" dirty="0"/>
              <a:t>:</a:t>
            </a:r>
            <a:r>
              <a:rPr lang="de-DE" dirty="0"/>
              <a:t> [Datum]</a:t>
            </a:r>
            <a:br>
              <a:rPr lang="de-DE" dirty="0"/>
            </a:br>
            <a:r>
              <a:rPr lang="de-DE" dirty="0"/>
              <a:t>📌 </a:t>
            </a:r>
            <a:r>
              <a:rPr lang="de-DE" b="1" dirty="0"/>
              <a:t>Start der </a:t>
            </a:r>
            <a:r>
              <a:rPr lang="de-DE" b="1" dirty="0" err="1"/>
              <a:t>Hypercare</a:t>
            </a:r>
            <a:r>
              <a:rPr lang="de-DE" b="1" dirty="0"/>
              <a:t>-Phase:</a:t>
            </a:r>
            <a:r>
              <a:rPr lang="de-DE" dirty="0"/>
              <a:t> [Datum]</a:t>
            </a:r>
          </a:p>
          <a:p>
            <a:r>
              <a:rPr lang="de-DE" b="1" dirty="0" err="1"/>
              <a:t>Hypercare</a:t>
            </a:r>
            <a:r>
              <a:rPr lang="de-DE" b="1" dirty="0"/>
              <a:t>-Support-Planung</a:t>
            </a:r>
          </a:p>
          <a:p>
            <a:r>
              <a:rPr lang="de-DE" dirty="0"/>
              <a:t>✅ </a:t>
            </a:r>
            <a:r>
              <a:rPr lang="de-DE" b="1" dirty="0"/>
              <a:t>Support-Team bereitstellen (First-Level, IT, Fachbereich)</a:t>
            </a:r>
            <a:br>
              <a:rPr lang="de-DE" dirty="0"/>
            </a:br>
            <a:r>
              <a:rPr lang="de-DE" dirty="0"/>
              <a:t>✅ </a:t>
            </a:r>
            <a:r>
              <a:rPr lang="de-DE" b="1" dirty="0"/>
              <a:t>Monitoring der Schnittstellen &amp; Datenflüsse</a:t>
            </a:r>
            <a:br>
              <a:rPr lang="de-DE" dirty="0"/>
            </a:br>
            <a:r>
              <a:rPr lang="de-DE" dirty="0"/>
              <a:t>✅ </a:t>
            </a:r>
            <a:r>
              <a:rPr lang="de-DE" b="1" dirty="0"/>
              <a:t>Schnelle Reaktionszeiten für Fehlerbehebungen</a:t>
            </a:r>
            <a:endParaRPr lang="de-DE" dirty="0"/>
          </a:p>
          <a:p>
            <a:r>
              <a:rPr lang="de-DE" dirty="0"/>
              <a:t>🔍 </a:t>
            </a:r>
            <a:r>
              <a:rPr lang="de-DE" b="1" dirty="0"/>
              <a:t>Frage an die Teilnehmer:</a:t>
            </a:r>
            <a:r>
              <a:rPr lang="de-DE" dirty="0"/>
              <a:t> Sind alle Beteiligten für den Go-Live vorbereitet?</a:t>
            </a:r>
          </a:p>
        </p:txBody>
      </p:sp>
    </p:spTree>
    <p:extLst>
      <p:ext uri="{BB962C8B-B14F-4D97-AF65-F5344CB8AC3E}">
        <p14:creationId xmlns:p14="http://schemas.microsoft.com/office/powerpoint/2010/main" val="329902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BF6A9C-5396-F291-D06F-C5FDC89568CC}"/>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955CDED-ACB8-2CDF-02A2-F9CF30AD5D6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032C9CE0-ED86-EEF1-CA26-102BAB82E27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22BDA48E-3F1D-1011-0A3B-D2F0DD6E82F2}"/>
              </a:ext>
            </a:extLst>
          </p:cNvPr>
          <p:cNvSpPr>
            <a:spLocks noGrp="1"/>
          </p:cNvSpPr>
          <p:nvPr>
            <p:ph type="body" sz="quarter" idx="13"/>
          </p:nvPr>
        </p:nvSpPr>
        <p:spPr/>
        <p:txBody>
          <a:bodyPr/>
          <a:lstStyle/>
          <a:p>
            <a:r>
              <a:rPr lang="de-DE" dirty="0"/>
              <a:t>Finale Freigabe für den Go-Live oder letzte offene Maßnahmen klären</a:t>
            </a:r>
          </a:p>
        </p:txBody>
      </p:sp>
      <p:sp>
        <p:nvSpPr>
          <p:cNvPr id="2" name="Titel 1">
            <a:extLst>
              <a:ext uri="{FF2B5EF4-FFF2-40B4-BE49-F238E27FC236}">
                <a16:creationId xmlns:a16="http://schemas.microsoft.com/office/drawing/2014/main" id="{B2107F8C-3BA0-F968-DB8C-697271176F68}"/>
              </a:ext>
            </a:extLst>
          </p:cNvPr>
          <p:cNvSpPr>
            <a:spLocks noGrp="1"/>
          </p:cNvSpPr>
          <p:nvPr>
            <p:ph type="title"/>
          </p:nvPr>
        </p:nvSpPr>
        <p:spPr/>
        <p:txBody>
          <a:bodyPr vert="horz" lIns="0" tIns="0" rIns="0" bIns="0" rtlCol="0" anchor="t" anchorCtr="0">
            <a:noAutofit/>
          </a:bodyPr>
          <a:lstStyle/>
          <a:p>
            <a:r>
              <a:rPr lang="de-DE" dirty="0"/>
              <a:t>5. Abschluss &amp; Nächste Schritte (2:30 - 3:00 Uhr)</a:t>
            </a:r>
          </a:p>
        </p:txBody>
      </p:sp>
      <p:sp>
        <p:nvSpPr>
          <p:cNvPr id="6" name="Inhaltsplatzhalter 5">
            <a:extLst>
              <a:ext uri="{FF2B5EF4-FFF2-40B4-BE49-F238E27FC236}">
                <a16:creationId xmlns:a16="http://schemas.microsoft.com/office/drawing/2014/main" id="{F6852C3D-F08E-1EE5-C99B-CB73C3D6A82C}"/>
              </a:ext>
            </a:extLst>
          </p:cNvPr>
          <p:cNvSpPr>
            <a:spLocks noGrp="1"/>
          </p:cNvSpPr>
          <p:nvPr>
            <p:ph idx="1"/>
          </p:nvPr>
        </p:nvSpPr>
        <p:spPr/>
        <p:txBody>
          <a:bodyPr/>
          <a:lstStyle/>
          <a:p>
            <a:r>
              <a:rPr lang="de-DE" b="1" dirty="0"/>
              <a:t>Zusammenfassung der Workshop-Ergebnisse</a:t>
            </a:r>
          </a:p>
          <a:p>
            <a:r>
              <a:rPr lang="de-DE" dirty="0"/>
              <a:t>✅ Testergebnisse validiert &amp; letzte offene Punkte priorisiert</a:t>
            </a:r>
            <a:br>
              <a:rPr lang="de-DE" dirty="0"/>
            </a:br>
            <a:r>
              <a:rPr lang="de-DE" dirty="0"/>
              <a:t>✅ Go-Live-Checkliste finalisiert</a:t>
            </a:r>
            <a:br>
              <a:rPr lang="de-DE" dirty="0"/>
            </a:br>
            <a:r>
              <a:rPr lang="de-DE" dirty="0"/>
              <a:t>✅ Rollout-Plan &amp; Verantwortlichkeiten abgestimmt</a:t>
            </a:r>
          </a:p>
          <a:p>
            <a:r>
              <a:rPr lang="de-DE" b="1" dirty="0"/>
              <a:t>Nächste Schritte &amp; Meilensteine</a:t>
            </a:r>
          </a:p>
          <a:p>
            <a:r>
              <a:rPr lang="de-DE" dirty="0"/>
              <a:t>📅 </a:t>
            </a:r>
            <a:r>
              <a:rPr lang="de-DE" b="1" dirty="0"/>
              <a:t>[Datum]</a:t>
            </a:r>
            <a:r>
              <a:rPr lang="de-DE" dirty="0"/>
              <a:t> – Finales System-Review &amp; letzte Anpassungen</a:t>
            </a:r>
            <a:br>
              <a:rPr lang="de-DE" dirty="0"/>
            </a:br>
            <a:r>
              <a:rPr lang="de-DE" dirty="0"/>
              <a:t>📅 </a:t>
            </a:r>
            <a:r>
              <a:rPr lang="de-DE" b="1" dirty="0"/>
              <a:t>[Datum]</a:t>
            </a:r>
            <a:r>
              <a:rPr lang="de-DE" dirty="0"/>
              <a:t> – Go-Live-Tag</a:t>
            </a:r>
            <a:br>
              <a:rPr lang="de-DE" dirty="0"/>
            </a:br>
            <a:r>
              <a:rPr lang="de-DE" dirty="0"/>
              <a:t>📅 </a:t>
            </a:r>
            <a:r>
              <a:rPr lang="de-DE" b="1" dirty="0"/>
              <a:t>[Datum]</a:t>
            </a:r>
            <a:r>
              <a:rPr lang="de-DE" dirty="0"/>
              <a:t> – Beginn der </a:t>
            </a:r>
            <a:r>
              <a:rPr lang="de-DE" dirty="0" err="1"/>
              <a:t>Hypercare</a:t>
            </a:r>
            <a:r>
              <a:rPr lang="de-DE" dirty="0"/>
              <a:t>-Phase</a:t>
            </a:r>
          </a:p>
          <a:p>
            <a:r>
              <a:rPr lang="de-DE" dirty="0"/>
              <a:t>🔍 </a:t>
            </a:r>
            <a:r>
              <a:rPr lang="de-DE" b="1" dirty="0"/>
              <a:t>Offene Fragen &amp; Feedback</a:t>
            </a:r>
            <a:endParaRPr lang="de-DE" dirty="0"/>
          </a:p>
          <a:p>
            <a:pPr>
              <a:buFont typeface="Arial" panose="020B0604020202020204" pitchFamily="34" charset="0"/>
              <a:buChar char="•"/>
            </a:pPr>
            <a:r>
              <a:rPr lang="de-DE" dirty="0"/>
              <a:t>Sind noch letzte Anpassungen nötig?</a:t>
            </a:r>
          </a:p>
          <a:p>
            <a:pPr>
              <a:buFont typeface="Arial" panose="020B0604020202020204" pitchFamily="34" charset="0"/>
              <a:buChar char="•"/>
            </a:pPr>
            <a:r>
              <a:rPr lang="de-DE" dirty="0"/>
              <a:t>Gibt es offene Risiken, die adressiert werden müssen?</a:t>
            </a:r>
          </a:p>
          <a:p>
            <a:r>
              <a:rPr lang="de-DE" dirty="0"/>
              <a:t>🎉 </a:t>
            </a:r>
            <a:r>
              <a:rPr lang="de-DE" b="1" dirty="0"/>
              <a:t>Vielen Dank für die Teilnahme!</a:t>
            </a:r>
            <a:endParaRPr lang="de-DE" dirty="0"/>
          </a:p>
        </p:txBody>
      </p:sp>
    </p:spTree>
    <p:extLst>
      <p:ext uri="{BB962C8B-B14F-4D97-AF65-F5344CB8AC3E}">
        <p14:creationId xmlns:p14="http://schemas.microsoft.com/office/powerpoint/2010/main" val="4180602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523816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endParaRPr lang="de-DE"/>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endParaRPr lang="de-DE" dirty="0"/>
          </a:p>
        </p:txBody>
      </p:sp>
    </p:spTree>
    <p:extLst>
      <p:ext uri="{BB962C8B-B14F-4D97-AF65-F5344CB8AC3E}">
        <p14:creationId xmlns:p14="http://schemas.microsoft.com/office/powerpoint/2010/main" val="31097075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extLst>
              <p:ext uri="{D42A27DB-BD31-4B8C-83A1-F6EECF244321}">
                <p14:modId xmlns:p14="http://schemas.microsoft.com/office/powerpoint/2010/main" val="17757414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endParaRPr lang="de-DE"/>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a:lstStyle/>
          <a:p>
            <a:endParaRPr lang="de-DE"/>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10576827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2.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1762</Words>
  <Application>Microsoft Macintosh PowerPoint</Application>
  <PresentationFormat>Breitbild</PresentationFormat>
  <Paragraphs>96</Paragraphs>
  <Slides>11</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11</vt:i4>
      </vt:variant>
    </vt:vector>
  </HeadingPairs>
  <TitlesOfParts>
    <vt:vector size="19"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Zielsetzung (0:00 - 0:15 Uhr) </vt:lpstr>
      <vt:lpstr>2. Review der Testergebnisse (0:15 - 1:00 Uhr)</vt:lpstr>
      <vt:lpstr>3. Go-Live-Checkliste &amp; Systemabnahme (1:00 - 1:45 Uhr)</vt:lpstr>
      <vt:lpstr>4. Planung des Go-Live-Prozesses (2:00 - 2:30 Uhr)</vt:lpstr>
      <vt:lpstr>5. Abschluss &amp; Nächste Schritte (2:30 - 3:00 Uhr)</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41</cp:revision>
  <dcterms:created xsi:type="dcterms:W3CDTF">2023-09-27T08:28:31Z</dcterms:created>
  <dcterms:modified xsi:type="dcterms:W3CDTF">2025-02-21T23:51:38Z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